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69" r:id="rId4"/>
    <p:sldId id="279" r:id="rId5"/>
    <p:sldId id="260" r:id="rId6"/>
    <p:sldId id="280" r:id="rId7"/>
    <p:sldId id="258" r:id="rId8"/>
    <p:sldId id="271" r:id="rId9"/>
    <p:sldId id="259" r:id="rId10"/>
    <p:sldId id="272" r:id="rId11"/>
    <p:sldId id="261" r:id="rId12"/>
    <p:sldId id="270" r:id="rId13"/>
    <p:sldId id="262" r:id="rId14"/>
    <p:sldId id="273" r:id="rId15"/>
    <p:sldId id="263" r:id="rId16"/>
    <p:sldId id="274" r:id="rId17"/>
    <p:sldId id="264" r:id="rId18"/>
    <p:sldId id="275" r:id="rId19"/>
    <p:sldId id="265" r:id="rId20"/>
    <p:sldId id="276" r:id="rId21"/>
    <p:sldId id="266" r:id="rId22"/>
    <p:sldId id="278" r:id="rId23"/>
    <p:sldId id="267" r:id="rId24"/>
    <p:sldId id="277" r:id="rId25"/>
    <p:sldId id="268" r:id="rId26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5"/>
          <c:dLbls>
            <c:dLbl>
              <c:idx val="0"/>
              <c:layout>
                <c:manualLayout>
                  <c:x val="2.7499635462233888E-2"/>
                  <c:y val="0.1046422606636421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2719694760377173E-2"/>
                  <c:y val="-8.60515209691285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2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Lapa1!$B$2:$B$3</c:f>
              <c:numCache>
                <c:formatCode>General</c:formatCode>
                <c:ptCount val="2"/>
                <c:pt idx="0">
                  <c:v>16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dPt>
            <c:idx val="0"/>
            <c:bubble3D val="0"/>
            <c:explosion val="3"/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Lapa1!$A$2:$A$3</c:f>
              <c:strCache>
                <c:ptCount val="2"/>
                <c:pt idx="0">
                  <c:v>Inside</c:v>
                </c:pt>
                <c:pt idx="1">
                  <c:v>Outside</c:v>
                </c:pt>
              </c:strCache>
            </c:strRef>
          </c:cat>
          <c:val>
            <c:numRef>
              <c:f>Lapa1!$B$2:$B$3</c:f>
              <c:numCache>
                <c:formatCode>General</c:formatCode>
                <c:ptCount val="2"/>
                <c:pt idx="0">
                  <c:v>18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50000000000001"/>
          <c:y val="7.5639329987102502E-2"/>
          <c:w val="0.74523851706036748"/>
          <c:h val="0.89566988967296202"/>
        </c:manualLayout>
      </c:layout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16"/>
          <c:dLbls>
            <c:txPr>
              <a:bodyPr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 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14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Lapa1!$B$1</c:f>
              <c:strCache>
                <c:ptCount val="1"/>
                <c:pt idx="0">
                  <c:v>Sērija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Lapa1!$A$2:$A$5</c:f>
              <c:strCache>
                <c:ptCount val="4"/>
                <c:pt idx="0">
                  <c:v>Father</c:v>
                </c:pt>
                <c:pt idx="1">
                  <c:v>Mother</c:v>
                </c:pt>
                <c:pt idx="2">
                  <c:v>Brother</c:v>
                </c:pt>
                <c:pt idx="3">
                  <c:v>other </c:v>
                </c:pt>
              </c:strCache>
            </c:strRef>
          </c:cat>
          <c:val>
            <c:numRef>
              <c:f>Lapa1!$B$2:$B$5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39424"/>
        <c:axId val="134040960"/>
      </c:barChart>
      <c:catAx>
        <c:axId val="134039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lv-LV"/>
          </a:p>
        </c:txPr>
        <c:crossAx val="134040960"/>
        <c:crosses val="autoZero"/>
        <c:auto val="1"/>
        <c:lblAlgn val="ctr"/>
        <c:lblOffset val="100"/>
        <c:noMultiLvlLbl val="0"/>
      </c:catAx>
      <c:valAx>
        <c:axId val="134040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039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94444444444444"/>
          <c:y val="0.15115279787915595"/>
          <c:w val="0.84444444444444444"/>
          <c:h val="0.82082342484049464"/>
        </c:manualLayout>
      </c:layout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10"/>
          <c:dLbls>
            <c:dLbl>
              <c:idx val="1"/>
              <c:layout>
                <c:manualLayout>
                  <c:x val="-2.687992125984252E-2"/>
                  <c:y val="0.1410335314256285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275273403324584E-2"/>
                  <c:y val="1.4003550769488509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20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944444444444445E-2"/>
          <c:y val="0.15490570252718486"/>
          <c:w val="0.84583333333333333"/>
          <c:h val="0.82255352018727357"/>
        </c:manualLayout>
      </c:layout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7"/>
          <c:dLbls>
            <c:dLbl>
              <c:idx val="0"/>
              <c:layout>
                <c:manualLayout>
                  <c:x val="-7.2222222222222215E-2"/>
                  <c:y val="-0.379612615787353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0555555555555554"/>
                  <c:y val="7.2426091169955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4999999999999956E-2"/>
                  <c:y val="2.747196561619009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20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944444444444445E-2"/>
          <c:y val="0.1601692150519877"/>
          <c:w val="0.84444444444444444"/>
          <c:h val="0.81845466496990182"/>
        </c:manualLayout>
      </c:layout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dPt>
            <c:idx val="0"/>
            <c:bubble3D val="0"/>
            <c:explosion val="3"/>
          </c:dPt>
          <c:dPt>
            <c:idx val="1"/>
            <c:bubble3D val="0"/>
            <c:explosion val="3"/>
          </c:dPt>
          <c:dPt>
            <c:idx val="2"/>
            <c:bubble3D val="0"/>
            <c:explosion val="4"/>
          </c:dPt>
          <c:dLbls>
            <c:dLbl>
              <c:idx val="0"/>
              <c:layout>
                <c:manualLayout>
                  <c:x val="-0.17335968941382326"/>
                  <c:y val="-0.232842113443623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2451279527559053E-2"/>
                  <c:y val="3.57640136906901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3296970691163605E-2"/>
                  <c:y val="1.2208651881498464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17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999999999999997E-2"/>
          <c:y val="0.15623289507489863"/>
          <c:w val="0.84444444444444444"/>
          <c:h val="0.81926706742392452"/>
        </c:manualLayout>
      </c:layout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5"/>
          <c:dLbls>
            <c:dLbl>
              <c:idx val="2"/>
              <c:layout>
                <c:manualLayout>
                  <c:x val="6.2245516185476815E-2"/>
                  <c:y val="2.659990393315534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lv-LV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8</c:v>
                </c:pt>
                <c:pt idx="1">
                  <c:v>15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Lapa1!$B$1</c:f>
              <c:strCache>
                <c:ptCount val="1"/>
                <c:pt idx="0">
                  <c:v>Sērija 1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-2.8272667515049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Lapa1!$A$2:$A$5</c:f>
              <c:strCache>
                <c:ptCount val="4"/>
                <c:pt idx="0">
                  <c:v>Use accessories (chains, locks, rods, etc.).</c:v>
                </c:pt>
                <c:pt idx="1">
                  <c:v>Park the bike inside only</c:v>
                </c:pt>
                <c:pt idx="2">
                  <c:v>Park the bike only secure sites</c:v>
                </c:pt>
                <c:pt idx="3">
                  <c:v>I do not think my bike must be protected</c:v>
                </c:pt>
              </c:strCache>
            </c:strRef>
          </c:cat>
          <c:val>
            <c:numRef>
              <c:f>Lapa1!$B$2:$B$5</c:f>
              <c:numCache>
                <c:formatCode>General</c:formatCode>
                <c:ptCount val="4"/>
                <c:pt idx="0">
                  <c:v>10</c:v>
                </c:pt>
                <c:pt idx="1">
                  <c:v>6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20480"/>
        <c:axId val="137708288"/>
      </c:barChart>
      <c:catAx>
        <c:axId val="137620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lv-LV"/>
          </a:p>
        </c:txPr>
        <c:crossAx val="137708288"/>
        <c:crosses val="autoZero"/>
        <c:auto val="1"/>
        <c:lblAlgn val="ctr"/>
        <c:lblOffset val="100"/>
        <c:noMultiLvlLbl val="0"/>
      </c:catAx>
      <c:valAx>
        <c:axId val="137708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620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2"/>
          <c:dLbls>
            <c:txPr>
              <a:bodyPr/>
              <a:lstStyle/>
              <a:p>
                <a:pPr>
                  <a:defRPr sz="2800" b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Lapa1!$B$2:$B$3</c:f>
              <c:numCache>
                <c:formatCode>General</c:formatCode>
                <c:ptCount val="2"/>
                <c:pt idx="0">
                  <c:v>15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Lapa1!$B$1</c:f>
              <c:strCache>
                <c:ptCount val="1"/>
                <c:pt idx="0">
                  <c:v>Kolonna1</c:v>
                </c:pt>
              </c:strCache>
            </c:strRef>
          </c:tx>
          <c:explosion val="2"/>
          <c:dLbls>
            <c:txPr>
              <a:bodyPr/>
              <a:lstStyle/>
              <a:p>
                <a:pPr>
                  <a:defRPr sz="2400" b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v-LV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Lapa1!$A$2:$A$4</c:f>
              <c:strCache>
                <c:ptCount val="3"/>
                <c:pt idx="0">
                  <c:v>Yes</c:v>
                </c:pt>
                <c:pt idx="1">
                  <c:v>No </c:v>
                </c:pt>
                <c:pt idx="2">
                  <c:v>Sometimes</c:v>
                </c:pt>
              </c:strCache>
            </c:strRef>
          </c:cat>
          <c:val>
            <c:numRef>
              <c:f>Lapa1!$B$2:$B$4</c:f>
              <c:numCache>
                <c:formatCode>General</c:formatCode>
                <c:ptCount val="3"/>
                <c:pt idx="0">
                  <c:v>14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lv-LV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2CD54-CB1D-46CC-A558-14F38CD548A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8A334-F003-4D4E-8894-AA784CD4308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1170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err="1" smtClean="0"/>
              <a:t>Care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bike</a:t>
            </a:r>
            <a:r>
              <a:rPr lang="lv-LV" dirty="0" smtClean="0"/>
              <a:t> </a:t>
            </a:r>
            <a:r>
              <a:rPr lang="lv-LV" dirty="0" err="1" smtClean="0"/>
              <a:t>contains</a:t>
            </a:r>
            <a:r>
              <a:rPr lang="lv-LV" dirty="0" smtClean="0"/>
              <a:t> </a:t>
            </a:r>
            <a:r>
              <a:rPr lang="lv-LV" dirty="0" err="1" smtClean="0"/>
              <a:t>many</a:t>
            </a:r>
            <a:r>
              <a:rPr lang="lv-LV" dirty="0" smtClean="0"/>
              <a:t> </a:t>
            </a:r>
            <a:r>
              <a:rPr lang="lv-LV" dirty="0" err="1" smtClean="0"/>
              <a:t>activities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8A334-F003-4D4E-8894-AA784CD4308D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60287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err="1" smtClean="0"/>
              <a:t>Here</a:t>
            </a:r>
            <a:r>
              <a:rPr lang="lv-LV" dirty="0" smtClean="0"/>
              <a:t> </a:t>
            </a:r>
            <a:r>
              <a:rPr lang="lv-LV" dirty="0" err="1" smtClean="0"/>
              <a:t>is</a:t>
            </a:r>
            <a:r>
              <a:rPr lang="lv-LV" dirty="0" smtClean="0"/>
              <a:t> </a:t>
            </a:r>
            <a:r>
              <a:rPr lang="lv-LV" dirty="0" err="1" smtClean="0"/>
              <a:t>many</a:t>
            </a:r>
            <a:r>
              <a:rPr lang="lv-LV" dirty="0" smtClean="0"/>
              <a:t> </a:t>
            </a:r>
            <a:r>
              <a:rPr lang="lv-LV" dirty="0" err="1" smtClean="0"/>
              <a:t>possibilities</a:t>
            </a:r>
            <a:r>
              <a:rPr lang="lv-LV" dirty="0" smtClean="0"/>
              <a:t>!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8A334-F003-4D4E-8894-AA784CD4308D}" type="slidenum">
              <a:rPr lang="lv-LV" smtClean="0"/>
              <a:t>22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5194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err="1" smtClean="0"/>
              <a:t>Happy</a:t>
            </a:r>
            <a:r>
              <a:rPr lang="lv-LV" dirty="0" smtClean="0"/>
              <a:t> </a:t>
            </a:r>
            <a:r>
              <a:rPr lang="lv-LV" dirty="0" err="1" smtClean="0"/>
              <a:t>bike</a:t>
            </a:r>
            <a:r>
              <a:rPr lang="lv-LV" dirty="0" smtClean="0"/>
              <a:t>…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8A334-F003-4D4E-8894-AA784CD4308D}" type="slidenum">
              <a:rPr lang="lv-LV" smtClean="0"/>
              <a:t>24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1809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irsraksta slaids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196752"/>
            <a:ext cx="6777318" cy="1731982"/>
          </a:xfrm>
        </p:spPr>
        <p:txBody>
          <a:bodyPr anchor="b"/>
          <a:lstStyle>
            <a:lvl1pPr>
              <a:defRPr sz="48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155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 smtClean="0"/>
              <a:t>Rediģēt šablona apakšvirsraksta stilu</a:t>
            </a:r>
            <a:endParaRPr lang="en-US" dirty="0"/>
          </a:p>
        </p:txBody>
      </p:sp>
      <p:pic>
        <p:nvPicPr>
          <p:cNvPr id="14" name="Picture 2" descr="http://www.uh.edu/engines/bicycle.gif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1954" l="15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11"/>
          <a:stretch/>
        </p:blipFill>
        <p:spPr bwMode="auto">
          <a:xfrm flipH="1">
            <a:off x="3330258" y="3206050"/>
            <a:ext cx="520518" cy="49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a 15"/>
          <p:cNvGrpSpPr/>
          <p:nvPr userDrawn="1"/>
        </p:nvGrpSpPr>
        <p:grpSpPr>
          <a:xfrm>
            <a:off x="5723998" y="3230188"/>
            <a:ext cx="2508558" cy="441866"/>
            <a:chOff x="6012160" y="1437369"/>
            <a:chExt cx="2016224" cy="317502"/>
          </a:xfrm>
        </p:grpSpPr>
        <p:sp>
          <p:nvSpPr>
            <p:cNvPr id="20" name="Arka 19"/>
            <p:cNvSpPr/>
            <p:nvPr userDrawn="1"/>
          </p:nvSpPr>
          <p:spPr>
            <a:xfrm flipH="1">
              <a:off x="6012160" y="1437369"/>
              <a:ext cx="2016224" cy="21166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21" name="Arka 20"/>
            <p:cNvSpPr/>
            <p:nvPr userDrawn="1"/>
          </p:nvSpPr>
          <p:spPr>
            <a:xfrm flipH="1" flipV="1">
              <a:off x="6012160" y="1543203"/>
              <a:ext cx="2016224" cy="21166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</p:grpSp>
      <p:grpSp>
        <p:nvGrpSpPr>
          <p:cNvPr id="17" name="Grupa 16"/>
          <p:cNvGrpSpPr/>
          <p:nvPr userDrawn="1"/>
        </p:nvGrpSpPr>
        <p:grpSpPr>
          <a:xfrm>
            <a:off x="527700" y="3234163"/>
            <a:ext cx="2517324" cy="437891"/>
            <a:chOff x="1547664" y="1440225"/>
            <a:chExt cx="2023270" cy="314646"/>
          </a:xfrm>
        </p:grpSpPr>
        <p:sp>
          <p:nvSpPr>
            <p:cNvPr id="18" name="Arka 17"/>
            <p:cNvSpPr/>
            <p:nvPr userDrawn="1"/>
          </p:nvSpPr>
          <p:spPr>
            <a:xfrm>
              <a:off x="1554710" y="1440225"/>
              <a:ext cx="2016224" cy="21166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9" name="Arka 18"/>
            <p:cNvSpPr/>
            <p:nvPr userDrawn="1"/>
          </p:nvSpPr>
          <p:spPr>
            <a:xfrm flipV="1">
              <a:off x="1547664" y="1543203"/>
              <a:ext cx="2016224" cy="21166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</p:grpSp>
      <p:pic>
        <p:nvPicPr>
          <p:cNvPr id="22" name="Picture 2" descr="http://www.uh.edu/engines/bicycle.gif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1954" l="15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11"/>
          <a:stretch/>
        </p:blipFill>
        <p:spPr bwMode="auto">
          <a:xfrm flipH="1">
            <a:off x="4139952" y="3206050"/>
            <a:ext cx="520518" cy="49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www.uh.edu/engines/bicycle.gif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1954" l="15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11"/>
          <a:stretch/>
        </p:blipFill>
        <p:spPr bwMode="auto">
          <a:xfrm flipH="1">
            <a:off x="4932040" y="3206050"/>
            <a:ext cx="520518" cy="49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496" y="44624"/>
            <a:ext cx="9066164" cy="1224136"/>
          </a:xfrm>
        </p:spPr>
        <p:txBody>
          <a:bodyPr/>
          <a:lstStyle>
            <a:lvl1pPr>
              <a:defRPr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lv-LV" dirty="0" smtClean="0"/>
              <a:t>Rediģēt šablona virsraksta stilu</a:t>
            </a:r>
            <a:endParaRPr lang="en-US" dirty="0"/>
          </a:p>
        </p:txBody>
      </p:sp>
      <p:grpSp>
        <p:nvGrpSpPr>
          <p:cNvPr id="27" name="Grupa 26"/>
          <p:cNvGrpSpPr/>
          <p:nvPr userDrawn="1"/>
        </p:nvGrpSpPr>
        <p:grpSpPr>
          <a:xfrm>
            <a:off x="1547664" y="1414313"/>
            <a:ext cx="6192688" cy="360194"/>
            <a:chOff x="1547664" y="1414313"/>
            <a:chExt cx="6192688" cy="360194"/>
          </a:xfrm>
        </p:grpSpPr>
        <p:pic>
          <p:nvPicPr>
            <p:cNvPr id="1026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4427984" y="1417171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3800187" y="1420025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5076056" y="1414313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6" name="Grupa 25"/>
            <p:cNvGrpSpPr/>
            <p:nvPr userDrawn="1"/>
          </p:nvGrpSpPr>
          <p:grpSpPr>
            <a:xfrm>
              <a:off x="5724128" y="1437369"/>
              <a:ext cx="2016224" cy="317502"/>
              <a:chOff x="6012160" y="1437369"/>
              <a:chExt cx="2016224" cy="317502"/>
            </a:xfrm>
          </p:grpSpPr>
          <p:sp>
            <p:nvSpPr>
              <p:cNvPr id="21" name="Arka 20"/>
              <p:cNvSpPr/>
              <p:nvPr userDrawn="1"/>
            </p:nvSpPr>
            <p:spPr>
              <a:xfrm flipH="1">
                <a:off x="6012160" y="1437369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  <p:sp>
            <p:nvSpPr>
              <p:cNvPr id="23" name="Arka 22"/>
              <p:cNvSpPr/>
              <p:nvPr userDrawn="1"/>
            </p:nvSpPr>
            <p:spPr>
              <a:xfrm flipH="1" flipV="1">
                <a:off x="6012160" y="1543203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</p:grpSp>
        <p:grpSp>
          <p:nvGrpSpPr>
            <p:cNvPr id="20" name="Grupa 19"/>
            <p:cNvGrpSpPr/>
            <p:nvPr userDrawn="1"/>
          </p:nvGrpSpPr>
          <p:grpSpPr>
            <a:xfrm>
              <a:off x="1547664" y="1440225"/>
              <a:ext cx="2023270" cy="314646"/>
              <a:chOff x="1547664" y="1440225"/>
              <a:chExt cx="2023270" cy="314646"/>
            </a:xfrm>
          </p:grpSpPr>
          <p:sp>
            <p:nvSpPr>
              <p:cNvPr id="24" name="Arka 23"/>
              <p:cNvSpPr/>
              <p:nvPr userDrawn="1"/>
            </p:nvSpPr>
            <p:spPr>
              <a:xfrm>
                <a:off x="1554710" y="1440225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  <p:sp>
            <p:nvSpPr>
              <p:cNvPr id="25" name="Arka 24"/>
              <p:cNvSpPr/>
              <p:nvPr userDrawn="1"/>
            </p:nvSpPr>
            <p:spPr>
              <a:xfrm flipV="1">
                <a:off x="1547664" y="1543203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643" y="1916832"/>
            <a:ext cx="7754713" cy="1910716"/>
          </a:xfrm>
        </p:spPr>
        <p:txBody>
          <a:bodyPr anchor="b"/>
          <a:lstStyle>
            <a:lvl1pPr algn="ctr">
              <a:defRPr sz="5400" b="1" cap="none" baseline="0">
                <a:solidFill>
                  <a:schemeClr val="tx2"/>
                </a:solidFill>
              </a:defRPr>
            </a:lvl1pPr>
          </a:lstStyle>
          <a:p>
            <a:r>
              <a:rPr lang="lv-LV" dirty="0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4149080"/>
            <a:ext cx="7734747" cy="111842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dirty="0" smtClean="0"/>
              <a:t>Rediģēt šablona teksta stilus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Noklikšķiniet uz attēla ikonas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v-LV" dirty="0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3FF408-0A42-46AD-87CE-03CBE12C56FA}" type="datetimeFigureOut">
              <a:rPr lang="lv-LV" smtClean="0"/>
              <a:t>2013.05.03.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68DFB8F-C50E-44E6-ABBB-DD7DA61AA695}" type="slidenum">
              <a:rPr lang="lv-LV" smtClean="0"/>
              <a:t>‹#›</a:t>
            </a:fld>
            <a:endParaRPr lang="lv-LV"/>
          </a:p>
        </p:txBody>
      </p:sp>
      <p:grpSp>
        <p:nvGrpSpPr>
          <p:cNvPr id="8" name="Grupa 7"/>
          <p:cNvGrpSpPr/>
          <p:nvPr userDrawn="1"/>
        </p:nvGrpSpPr>
        <p:grpSpPr>
          <a:xfrm>
            <a:off x="1547664" y="1414313"/>
            <a:ext cx="6192688" cy="360194"/>
            <a:chOff x="1547664" y="1414313"/>
            <a:chExt cx="6192688" cy="360194"/>
          </a:xfrm>
        </p:grpSpPr>
        <p:pic>
          <p:nvPicPr>
            <p:cNvPr id="9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4427984" y="1417171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3800187" y="1420025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://www.uh.edu/engines/bicycle.gif"/>
            <p:cNvPicPr>
              <a:picLocks noChangeAspect="1" noChangeArrowheads="1"/>
            </p:cNvPicPr>
            <p:nvPr userDrawn="1"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1"/>
            <a:stretch/>
          </p:blipFill>
          <p:spPr bwMode="auto">
            <a:xfrm flipH="1">
              <a:off x="5076056" y="1414313"/>
              <a:ext cx="418360" cy="35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upa 11"/>
            <p:cNvGrpSpPr/>
            <p:nvPr userDrawn="1"/>
          </p:nvGrpSpPr>
          <p:grpSpPr>
            <a:xfrm>
              <a:off x="5724128" y="1437369"/>
              <a:ext cx="2016224" cy="317502"/>
              <a:chOff x="6012160" y="1437369"/>
              <a:chExt cx="2016224" cy="317502"/>
            </a:xfrm>
          </p:grpSpPr>
          <p:sp>
            <p:nvSpPr>
              <p:cNvPr id="16" name="Arka 15"/>
              <p:cNvSpPr/>
              <p:nvPr userDrawn="1"/>
            </p:nvSpPr>
            <p:spPr>
              <a:xfrm flipH="1">
                <a:off x="6012160" y="1437369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  <p:sp>
            <p:nvSpPr>
              <p:cNvPr id="17" name="Arka 16"/>
              <p:cNvSpPr/>
              <p:nvPr userDrawn="1"/>
            </p:nvSpPr>
            <p:spPr>
              <a:xfrm flipH="1" flipV="1">
                <a:off x="6012160" y="1543203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</p:grpSp>
        <p:grpSp>
          <p:nvGrpSpPr>
            <p:cNvPr id="13" name="Grupa 12"/>
            <p:cNvGrpSpPr/>
            <p:nvPr userDrawn="1"/>
          </p:nvGrpSpPr>
          <p:grpSpPr>
            <a:xfrm>
              <a:off x="1547664" y="1440225"/>
              <a:ext cx="2023270" cy="314646"/>
              <a:chOff x="1547664" y="1440225"/>
              <a:chExt cx="2023270" cy="314646"/>
            </a:xfrm>
          </p:grpSpPr>
          <p:sp>
            <p:nvSpPr>
              <p:cNvPr id="14" name="Arka 13"/>
              <p:cNvSpPr/>
              <p:nvPr userDrawn="1"/>
            </p:nvSpPr>
            <p:spPr>
              <a:xfrm>
                <a:off x="1554710" y="1440225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  <p:sp>
            <p:nvSpPr>
              <p:cNvPr id="15" name="Arka 14"/>
              <p:cNvSpPr/>
              <p:nvPr userDrawn="1"/>
            </p:nvSpPr>
            <p:spPr>
              <a:xfrm flipV="1">
                <a:off x="1547664" y="1543203"/>
                <a:ext cx="2016224" cy="21166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US" sz="4400" b="1" kern="1200" dirty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do you take care of your bike?</a:t>
            </a:r>
            <a:endParaRPr lang="lv-LV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3635896" y="5517232"/>
            <a:ext cx="5144616" cy="913656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lv-LV" sz="9600" b="1" dirty="0" smtClean="0">
                <a:solidFill>
                  <a:srgbClr val="FFFF00"/>
                </a:solidFill>
              </a:rPr>
              <a:t>Latvia, Iecavas Boarding school</a:t>
            </a:r>
            <a:endParaRPr lang="lv-LV" sz="9600" b="1" dirty="0" smtClean="0">
              <a:solidFill>
                <a:srgbClr val="FFFF00"/>
              </a:solidFill>
            </a:endParaRPr>
          </a:p>
          <a:p>
            <a:pPr algn="r"/>
            <a:r>
              <a:rPr lang="lv-LV" sz="7200" b="1" i="1" dirty="0" smtClean="0"/>
              <a:t>Oļegs </a:t>
            </a:r>
            <a:r>
              <a:rPr lang="lv-LV" sz="7200" b="1" i="1" dirty="0" err="1" smtClean="0"/>
              <a:t>Kovaļovs</a:t>
            </a:r>
            <a:endParaRPr lang="lv-LV" sz="7200" b="1" i="1" dirty="0" smtClean="0"/>
          </a:p>
          <a:p>
            <a:pPr algn="r"/>
            <a:r>
              <a:rPr lang="lv-LV" sz="7200" b="1" i="1" dirty="0" smtClean="0"/>
              <a:t>Marta Vilcēna</a:t>
            </a:r>
            <a:endParaRPr lang="lv-LV" sz="7200" b="1" i="1" dirty="0"/>
          </a:p>
        </p:txBody>
      </p:sp>
    </p:spTree>
    <p:extLst>
      <p:ext uri="{BB962C8B-B14F-4D97-AF65-F5344CB8AC3E}">
        <p14:creationId xmlns:p14="http://schemas.microsoft.com/office/powerpoint/2010/main" val="278876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5" y="8135"/>
            <a:ext cx="9161341" cy="6849865"/>
          </a:xfrm>
        </p:spPr>
      </p:pic>
    </p:spTree>
    <p:extLst>
      <p:ext uri="{BB962C8B-B14F-4D97-AF65-F5344CB8AC3E}">
        <p14:creationId xmlns:p14="http://schemas.microsoft.com/office/powerpoint/2010/main" val="196675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819781"/>
              </p:ext>
            </p:extLst>
          </p:nvPr>
        </p:nvGraphicFramePr>
        <p:xfrm>
          <a:off x="0" y="1916832"/>
          <a:ext cx="9144000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/>
              <a:t>Are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bicycle</a:t>
            </a:r>
            <a:r>
              <a:rPr lang="lv-LV" b="1" dirty="0"/>
              <a:t> </a:t>
            </a:r>
            <a:r>
              <a:rPr lang="lv-LV" b="1" dirty="0" err="1"/>
              <a:t>lights</a:t>
            </a:r>
            <a:r>
              <a:rPr lang="lv-LV" b="1" dirty="0"/>
              <a:t> </a:t>
            </a:r>
            <a:r>
              <a:rPr lang="lv-LV" b="1" dirty="0" err="1"/>
              <a:t>in</a:t>
            </a:r>
            <a:r>
              <a:rPr lang="lv-LV" b="1" dirty="0"/>
              <a:t> </a:t>
            </a:r>
            <a:r>
              <a:rPr lang="lv-LV" b="1" dirty="0" err="1"/>
              <a:t>order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37245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0"/>
            <a:ext cx="8208912" cy="6843834"/>
          </a:xfrm>
        </p:spPr>
      </p:pic>
    </p:spTree>
    <p:extLst>
      <p:ext uri="{BB962C8B-B14F-4D97-AF65-F5344CB8AC3E}">
        <p14:creationId xmlns:p14="http://schemas.microsoft.com/office/powerpoint/2010/main" val="339127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153002"/>
              </p:ext>
            </p:extLst>
          </p:nvPr>
        </p:nvGraphicFramePr>
        <p:xfrm>
          <a:off x="4" y="1844824"/>
          <a:ext cx="9144000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lv-LV" b="1" dirty="0" err="1"/>
              <a:t>Is</a:t>
            </a:r>
            <a:r>
              <a:rPr lang="lv-LV" b="1" dirty="0"/>
              <a:t> a </a:t>
            </a:r>
            <a:r>
              <a:rPr lang="lv-LV" b="1" dirty="0" err="1"/>
              <a:t>special</a:t>
            </a:r>
            <a:r>
              <a:rPr lang="lv-LV" b="1" dirty="0"/>
              <a:t> </a:t>
            </a:r>
            <a:r>
              <a:rPr lang="lv-LV" b="1" dirty="0" err="1"/>
              <a:t>lamp</a:t>
            </a:r>
            <a:r>
              <a:rPr lang="lv-LV" b="1" dirty="0"/>
              <a:t> </a:t>
            </a:r>
            <a:r>
              <a:rPr lang="lv-LV" b="1" dirty="0" err="1"/>
              <a:t>mounted</a:t>
            </a:r>
            <a:r>
              <a:rPr lang="lv-LV" b="1" dirty="0"/>
              <a:t> </a:t>
            </a:r>
            <a:r>
              <a:rPr lang="lv-LV" b="1" dirty="0" err="1"/>
              <a:t>in</a:t>
            </a:r>
            <a:r>
              <a:rPr lang="lv-LV" b="1" dirty="0"/>
              <a:t> </a:t>
            </a:r>
            <a:r>
              <a:rPr lang="lv-LV" b="1" dirty="0" err="1"/>
              <a:t>front</a:t>
            </a:r>
            <a:r>
              <a:rPr lang="lv-LV" b="1" dirty="0"/>
              <a:t> </a:t>
            </a:r>
            <a:r>
              <a:rPr lang="lv-LV" b="1" dirty="0" err="1"/>
              <a:t>of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bicycle</a:t>
            </a:r>
            <a:r>
              <a:rPr lang="lv-LV" b="1" dirty="0" smtClean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78298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" y="404664"/>
            <a:ext cx="9158335" cy="6067397"/>
          </a:xfrm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9276"/>
            <a:ext cx="3203848" cy="213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4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29584"/>
              </p:ext>
            </p:extLst>
          </p:nvPr>
        </p:nvGraphicFramePr>
        <p:xfrm>
          <a:off x="0" y="1916832"/>
          <a:ext cx="9144000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lv-LV" b="1" dirty="0" err="1"/>
              <a:t>How</a:t>
            </a:r>
            <a:r>
              <a:rPr lang="lv-LV" b="1" dirty="0"/>
              <a:t> </a:t>
            </a:r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protect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bicycle</a:t>
            </a:r>
            <a:r>
              <a:rPr lang="lv-LV" b="1" dirty="0"/>
              <a:t> </a:t>
            </a:r>
            <a:r>
              <a:rPr lang="lv-LV" b="1" dirty="0" err="1"/>
              <a:t>from</a:t>
            </a:r>
            <a:r>
              <a:rPr lang="lv-LV" b="1" dirty="0"/>
              <a:t> </a:t>
            </a:r>
            <a:r>
              <a:rPr lang="lv-LV" b="1" dirty="0" err="1"/>
              <a:t>thieves</a:t>
            </a:r>
            <a:r>
              <a:rPr lang="lv-LV" b="1" dirty="0" smtClean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41629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9"/>
          <a:stretch/>
        </p:blipFill>
        <p:spPr>
          <a:xfrm>
            <a:off x="1583668" y="0"/>
            <a:ext cx="5976664" cy="6874746"/>
          </a:xfrm>
        </p:spPr>
      </p:pic>
    </p:spTree>
    <p:extLst>
      <p:ext uri="{BB962C8B-B14F-4D97-AF65-F5344CB8AC3E}">
        <p14:creationId xmlns:p14="http://schemas.microsoft.com/office/powerpoint/2010/main" val="209079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613719"/>
              </p:ext>
            </p:extLst>
          </p:nvPr>
        </p:nvGraphicFramePr>
        <p:xfrm>
          <a:off x="0" y="1988840"/>
          <a:ext cx="91440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wipe</a:t>
            </a:r>
            <a:r>
              <a:rPr lang="lv-LV" b="1" dirty="0"/>
              <a:t> </a:t>
            </a:r>
            <a:r>
              <a:rPr lang="lv-LV" b="1" dirty="0" err="1"/>
              <a:t>the</a:t>
            </a:r>
            <a:r>
              <a:rPr lang="lv-LV" b="1" dirty="0"/>
              <a:t> </a:t>
            </a:r>
            <a:r>
              <a:rPr lang="lv-LV" b="1" dirty="0" err="1"/>
              <a:t>bike</a:t>
            </a:r>
            <a:r>
              <a:rPr lang="lv-LV" b="1" dirty="0"/>
              <a:t> </a:t>
            </a:r>
            <a:r>
              <a:rPr lang="lv-LV" b="1" dirty="0" err="1"/>
              <a:t>running</a:t>
            </a:r>
            <a:r>
              <a:rPr lang="lv-LV" b="1" dirty="0"/>
              <a:t> </a:t>
            </a:r>
            <a:r>
              <a:rPr lang="lv-LV" b="1" dirty="0" err="1"/>
              <a:t>parts</a:t>
            </a:r>
            <a:r>
              <a:rPr lang="lv-LV" b="1" dirty="0"/>
              <a:t> </a:t>
            </a:r>
            <a:r>
              <a:rPr lang="lv-LV" b="1" dirty="0" err="1"/>
              <a:t>from</a:t>
            </a:r>
            <a:r>
              <a:rPr lang="lv-LV" b="1" dirty="0"/>
              <a:t> </a:t>
            </a:r>
            <a:r>
              <a:rPr lang="lv-LV" b="1" dirty="0" err="1"/>
              <a:t>sand</a:t>
            </a:r>
            <a:r>
              <a:rPr lang="lv-LV" b="1" dirty="0"/>
              <a:t> </a:t>
            </a:r>
            <a:r>
              <a:rPr lang="lv-LV" b="1" dirty="0" err="1"/>
              <a:t>after</a:t>
            </a:r>
            <a:r>
              <a:rPr lang="lv-LV" b="1" dirty="0"/>
              <a:t> </a:t>
            </a:r>
            <a:r>
              <a:rPr lang="lv-LV" b="1" dirty="0" err="1"/>
              <a:t>rides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4237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66877" cy="6588228"/>
          </a:xfrm>
        </p:spPr>
      </p:pic>
    </p:spTree>
    <p:extLst>
      <p:ext uri="{BB962C8B-B14F-4D97-AF65-F5344CB8AC3E}">
        <p14:creationId xmlns:p14="http://schemas.microsoft.com/office/powerpoint/2010/main" val="305112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140622"/>
              </p:ext>
            </p:extLst>
          </p:nvPr>
        </p:nvGraphicFramePr>
        <p:xfrm>
          <a:off x="0" y="1961456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check</a:t>
            </a:r>
            <a:r>
              <a:rPr lang="lv-LV" b="1" dirty="0"/>
              <a:t> </a:t>
            </a:r>
            <a:r>
              <a:rPr lang="lv-LV" b="1" dirty="0" err="1"/>
              <a:t>the</a:t>
            </a:r>
            <a:r>
              <a:rPr lang="lv-LV" b="1" dirty="0"/>
              <a:t> </a:t>
            </a:r>
            <a:r>
              <a:rPr lang="lv-LV" b="1" dirty="0" err="1"/>
              <a:t>tires</a:t>
            </a:r>
            <a:r>
              <a:rPr lang="lv-LV" b="1" dirty="0"/>
              <a:t> </a:t>
            </a:r>
            <a:r>
              <a:rPr lang="lv-LV" b="1" dirty="0" err="1"/>
              <a:t>after</a:t>
            </a:r>
            <a:r>
              <a:rPr lang="lv-LV" b="1" dirty="0"/>
              <a:t> </a:t>
            </a:r>
            <a:r>
              <a:rPr lang="lv-LV" b="1" dirty="0" err="1"/>
              <a:t>rides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3401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/>
              <a:t>We created questionnaires and asked our school students to answer about their care of their bikes</a:t>
            </a:r>
            <a:endParaRPr lang="lv-LV" sz="3600" b="1" dirty="0"/>
          </a:p>
        </p:txBody>
      </p:sp>
    </p:spTree>
    <p:extLst>
      <p:ext uri="{BB962C8B-B14F-4D97-AF65-F5344CB8AC3E}">
        <p14:creationId xmlns:p14="http://schemas.microsoft.com/office/powerpoint/2010/main" val="24349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5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7336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727603"/>
              </p:ext>
            </p:extLst>
          </p:nvPr>
        </p:nvGraphicFramePr>
        <p:xfrm>
          <a:off x="0" y="1988840"/>
          <a:ext cx="9144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/>
              <a:t>Where</a:t>
            </a:r>
            <a:r>
              <a:rPr lang="lv-LV" b="1" dirty="0"/>
              <a:t> </a:t>
            </a:r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keep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bike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26930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ttēls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52491"/>
            <a:ext cx="4086353" cy="4205509"/>
          </a:xfrm>
          <a:prstGeom prst="rect">
            <a:avLst/>
          </a:prstGeom>
        </p:spPr>
      </p:pic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3" b="14258"/>
          <a:stretch/>
        </p:blipFill>
        <p:spPr>
          <a:xfrm>
            <a:off x="0" y="-1"/>
            <a:ext cx="4716016" cy="3128661"/>
          </a:xfrm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352" y="3068960"/>
            <a:ext cx="5057648" cy="3793235"/>
          </a:xfrm>
          <a:prstGeom prst="rect">
            <a:avLst/>
          </a:prstGeom>
        </p:spPr>
      </p:pic>
      <p:pic>
        <p:nvPicPr>
          <p:cNvPr id="7" name="Attēls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0"/>
            <a:ext cx="4421080" cy="3157914"/>
          </a:xfrm>
          <a:prstGeom prst="rect">
            <a:avLst/>
          </a:prstGeom>
        </p:spPr>
      </p:pic>
      <p:pic>
        <p:nvPicPr>
          <p:cNvPr id="8" name="Attēls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14109" r="24250" b="17153"/>
          <a:stretch/>
        </p:blipFill>
        <p:spPr>
          <a:xfrm>
            <a:off x="2411760" y="2392610"/>
            <a:ext cx="2992757" cy="219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5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889467"/>
              </p:ext>
            </p:extLst>
          </p:nvPr>
        </p:nvGraphicFramePr>
        <p:xfrm>
          <a:off x="0" y="1988840"/>
          <a:ext cx="9144000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know</a:t>
            </a:r>
            <a:r>
              <a:rPr lang="lv-LV" b="1" dirty="0"/>
              <a:t> </a:t>
            </a:r>
            <a:r>
              <a:rPr lang="lv-LV" b="1" dirty="0" err="1"/>
              <a:t>how</a:t>
            </a:r>
            <a:r>
              <a:rPr lang="lv-LV" b="1" dirty="0"/>
              <a:t> to </a:t>
            </a:r>
            <a:r>
              <a:rPr lang="lv-LV" b="1" dirty="0" err="1"/>
              <a:t>prepare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bike</a:t>
            </a:r>
            <a:r>
              <a:rPr lang="lv-LV" b="1" dirty="0"/>
              <a:t> </a:t>
            </a:r>
            <a:r>
              <a:rPr lang="lv-LV" b="1" dirty="0" err="1"/>
              <a:t>for</a:t>
            </a:r>
            <a:r>
              <a:rPr lang="lv-LV" b="1" dirty="0"/>
              <a:t> </a:t>
            </a:r>
            <a:r>
              <a:rPr lang="lv-LV" b="1" dirty="0" err="1"/>
              <a:t>winter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8197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6" r="15435"/>
          <a:stretch/>
        </p:blipFill>
        <p:spPr>
          <a:xfrm>
            <a:off x="0" y="1844823"/>
            <a:ext cx="9144000" cy="4979127"/>
          </a:xfrm>
        </p:spPr>
      </p:pic>
    </p:spTree>
    <p:extLst>
      <p:ext uri="{BB962C8B-B14F-4D97-AF65-F5344CB8AC3E}">
        <p14:creationId xmlns:p14="http://schemas.microsoft.com/office/powerpoint/2010/main" val="68461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683568" y="2126541"/>
            <a:ext cx="7745505" cy="1302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bike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it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takes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lv-L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lv-LV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ttēl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31840" cy="2104597"/>
          </a:xfrm>
          <a:prstGeom prst="rect">
            <a:avLst/>
          </a:prstGeom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3429000"/>
            <a:ext cx="7680960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101823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lv-LV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happy</a:t>
            </a:r>
            <a:r>
              <a:rPr lang="lv-LV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lv-LV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ride</a:t>
            </a:r>
            <a:r>
              <a:rPr lang="lv-LV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lv-LV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bike</a:t>
            </a:r>
            <a:r>
              <a:rPr lang="lv-LV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lv-LV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325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026593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080120"/>
          </a:xfrm>
        </p:spPr>
        <p:txBody>
          <a:bodyPr>
            <a:normAutofit/>
          </a:bodyPr>
          <a:lstStyle/>
          <a:p>
            <a:pPr lvl="0"/>
            <a:r>
              <a:rPr lang="lv-LV" b="1" dirty="0" err="1"/>
              <a:t>Do</a:t>
            </a:r>
            <a:r>
              <a:rPr lang="lv-LV" b="1" dirty="0"/>
              <a:t> </a:t>
            </a:r>
            <a:r>
              <a:rPr lang="lv-LV" b="1" dirty="0" err="1"/>
              <a:t>you</a:t>
            </a:r>
            <a:r>
              <a:rPr lang="lv-LV" b="1" dirty="0"/>
              <a:t> </a:t>
            </a:r>
            <a:r>
              <a:rPr lang="lv-LV" b="1" dirty="0" err="1"/>
              <a:t>take</a:t>
            </a:r>
            <a:r>
              <a:rPr lang="lv-LV" b="1" dirty="0"/>
              <a:t> a </a:t>
            </a:r>
            <a:r>
              <a:rPr lang="lv-LV" b="1" dirty="0" err="1"/>
              <a:t>care</a:t>
            </a:r>
            <a:r>
              <a:rPr lang="lv-LV" b="1" dirty="0"/>
              <a:t> </a:t>
            </a:r>
            <a:r>
              <a:rPr lang="lv-LV" b="1" dirty="0" err="1"/>
              <a:t>of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 smtClean="0"/>
              <a:t>bike</a:t>
            </a:r>
            <a:r>
              <a:rPr lang="lv-LV" b="1" dirty="0" smtClean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0991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ttēls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0" y="0"/>
            <a:ext cx="6000750" cy="450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888" y="3140968"/>
            <a:ext cx="64897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Attēls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5" y="5080000"/>
            <a:ext cx="3810000" cy="177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Attēls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88" y="0"/>
            <a:ext cx="2540000" cy="222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Attēls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16" y="1342973"/>
            <a:ext cx="4499992" cy="5444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42" y="54806"/>
            <a:ext cx="4971830" cy="3302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109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142654"/>
              </p:ext>
            </p:extLst>
          </p:nvPr>
        </p:nvGraphicFramePr>
        <p:xfrm>
          <a:off x="0" y="2060848"/>
          <a:ext cx="9153871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296144"/>
          </a:xfrm>
        </p:spPr>
        <p:txBody>
          <a:bodyPr>
            <a:normAutofit fontScale="90000"/>
          </a:bodyPr>
          <a:lstStyle/>
          <a:p>
            <a:r>
              <a:rPr lang="lv-LV" b="1" dirty="0" err="1"/>
              <a:t>If</a:t>
            </a:r>
            <a:r>
              <a:rPr lang="lv-LV" b="1" dirty="0"/>
              <a:t> </a:t>
            </a:r>
            <a:r>
              <a:rPr lang="lv-LV" b="1" dirty="0" err="1"/>
              <a:t>not</a:t>
            </a:r>
            <a:r>
              <a:rPr lang="lv-LV" b="1" dirty="0"/>
              <a:t> – </a:t>
            </a:r>
            <a:r>
              <a:rPr lang="lv-LV" b="1" dirty="0" err="1"/>
              <a:t>who</a:t>
            </a:r>
            <a:r>
              <a:rPr lang="lv-LV" b="1" dirty="0"/>
              <a:t> </a:t>
            </a:r>
            <a:r>
              <a:rPr lang="lv-LV" b="1" dirty="0" err="1"/>
              <a:t>takes</a:t>
            </a:r>
            <a:r>
              <a:rPr lang="lv-LV" b="1" dirty="0"/>
              <a:t> </a:t>
            </a:r>
            <a:r>
              <a:rPr lang="lv-LV" b="1" dirty="0" err="1"/>
              <a:t>care</a:t>
            </a:r>
            <a:r>
              <a:rPr lang="lv-LV" b="1" dirty="0"/>
              <a:t> </a:t>
            </a:r>
            <a:r>
              <a:rPr lang="lv-LV" b="1" dirty="0" err="1"/>
              <a:t>of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bike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125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6858000" cy="6858000"/>
          </a:xfrm>
        </p:spPr>
      </p:pic>
    </p:spTree>
    <p:extLst>
      <p:ext uri="{BB962C8B-B14F-4D97-AF65-F5344CB8AC3E}">
        <p14:creationId xmlns:p14="http://schemas.microsoft.com/office/powerpoint/2010/main" val="360492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840730"/>
              </p:ext>
            </p:extLst>
          </p:nvPr>
        </p:nvGraphicFramePr>
        <p:xfrm>
          <a:off x="0" y="1700808"/>
          <a:ext cx="9144000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err="1"/>
              <a:t>Is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bicycle</a:t>
            </a:r>
            <a:r>
              <a:rPr lang="lv-LV" b="1" dirty="0"/>
              <a:t> </a:t>
            </a:r>
            <a:r>
              <a:rPr lang="lv-LV" b="1" dirty="0" err="1"/>
              <a:t>seat</a:t>
            </a:r>
            <a:r>
              <a:rPr lang="lv-LV" b="1" dirty="0"/>
              <a:t> </a:t>
            </a:r>
            <a:r>
              <a:rPr lang="lv-LV" b="1" dirty="0" err="1"/>
              <a:t>is</a:t>
            </a:r>
            <a:r>
              <a:rPr lang="lv-LV" b="1" dirty="0"/>
              <a:t> </a:t>
            </a:r>
            <a:r>
              <a:rPr lang="lv-LV" b="1" dirty="0" err="1"/>
              <a:t>adjusted</a:t>
            </a:r>
            <a:r>
              <a:rPr lang="lv-LV" b="1" dirty="0"/>
              <a:t> </a:t>
            </a:r>
            <a:r>
              <a:rPr lang="lv-LV" b="1" dirty="0" err="1"/>
              <a:t>so</a:t>
            </a:r>
            <a:r>
              <a:rPr lang="lv-LV" b="1" dirty="0"/>
              <a:t> </a:t>
            </a:r>
            <a:r>
              <a:rPr lang="lv-LV" b="1" dirty="0" err="1"/>
              <a:t>that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legs</a:t>
            </a:r>
            <a:r>
              <a:rPr lang="lv-LV" b="1" dirty="0"/>
              <a:t> </a:t>
            </a:r>
            <a:r>
              <a:rPr lang="lv-LV" b="1" dirty="0" err="1"/>
              <a:t>can</a:t>
            </a:r>
            <a:r>
              <a:rPr lang="lv-LV" b="1" dirty="0"/>
              <a:t> </a:t>
            </a:r>
            <a:r>
              <a:rPr lang="lv-LV" b="1" dirty="0" err="1"/>
              <a:t>reach</a:t>
            </a:r>
            <a:r>
              <a:rPr lang="lv-LV" b="1" dirty="0"/>
              <a:t> </a:t>
            </a:r>
            <a:r>
              <a:rPr lang="lv-LV" b="1" dirty="0" err="1"/>
              <a:t>the</a:t>
            </a:r>
            <a:r>
              <a:rPr lang="lv-LV" b="1" dirty="0"/>
              <a:t> </a:t>
            </a:r>
            <a:r>
              <a:rPr lang="lv-LV" b="1" dirty="0" err="1"/>
              <a:t>ground</a:t>
            </a:r>
            <a:r>
              <a:rPr lang="lv-LV" b="1" dirty="0" smtClean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60912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"/>
          <a:stretch/>
        </p:blipFill>
        <p:spPr>
          <a:xfrm>
            <a:off x="2123728" y="0"/>
            <a:ext cx="4608512" cy="6858000"/>
          </a:xfrm>
        </p:spPr>
      </p:pic>
    </p:spTree>
    <p:extLst>
      <p:ext uri="{BB962C8B-B14F-4D97-AF65-F5344CB8AC3E}">
        <p14:creationId xmlns:p14="http://schemas.microsoft.com/office/powerpoint/2010/main" val="258118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atura vietturi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535893"/>
              </p:ext>
            </p:extLst>
          </p:nvPr>
        </p:nvGraphicFramePr>
        <p:xfrm>
          <a:off x="0" y="1772816"/>
          <a:ext cx="9144000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/>
              <a:t>Are</a:t>
            </a:r>
            <a:r>
              <a:rPr lang="lv-LV" b="1" dirty="0"/>
              <a:t> </a:t>
            </a:r>
            <a:r>
              <a:rPr lang="lv-LV" b="1" dirty="0" err="1"/>
              <a:t>your</a:t>
            </a:r>
            <a:r>
              <a:rPr lang="lv-LV" b="1" dirty="0"/>
              <a:t> </a:t>
            </a:r>
            <a:r>
              <a:rPr lang="lv-LV" b="1" dirty="0" err="1"/>
              <a:t>bicycle</a:t>
            </a:r>
            <a:r>
              <a:rPr lang="lv-LV" b="1" dirty="0"/>
              <a:t> </a:t>
            </a:r>
            <a:r>
              <a:rPr lang="lv-LV" b="1" dirty="0" err="1"/>
              <a:t>brakes</a:t>
            </a:r>
            <a:r>
              <a:rPr lang="lv-LV" b="1" dirty="0"/>
              <a:t> </a:t>
            </a:r>
            <a:r>
              <a:rPr lang="lv-LV" b="1" dirty="0" err="1"/>
              <a:t>checked</a:t>
            </a:r>
            <a:r>
              <a:rPr lang="lv-LV" b="1" dirty="0"/>
              <a:t>?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934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esieta grāmata">
  <a:themeElements>
    <a:clrScheme name="Aspek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esieta grāmata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Iesieta grāmata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250</TotalTime>
  <Words>200</Words>
  <Application>Microsoft Office PowerPoint</Application>
  <PresentationFormat>Slaidrāde ekrānā (4:3)</PresentationFormat>
  <Paragraphs>38</Paragraphs>
  <Slides>25</Slides>
  <Notes>3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25</vt:i4>
      </vt:variant>
    </vt:vector>
  </HeadingPairs>
  <TitlesOfParts>
    <vt:vector size="26" baseType="lpstr">
      <vt:lpstr>Iesieta grāmata</vt:lpstr>
      <vt:lpstr>How do you take care of your bike?</vt:lpstr>
      <vt:lpstr>PowerPoint prezentācija</vt:lpstr>
      <vt:lpstr>Do you take a care of your bike?</vt:lpstr>
      <vt:lpstr>PowerPoint prezentācija</vt:lpstr>
      <vt:lpstr>If not – who takes care of your bike?</vt:lpstr>
      <vt:lpstr>PowerPoint prezentācija</vt:lpstr>
      <vt:lpstr>Is your bicycle seat is adjusted so that your legs can reach the ground?</vt:lpstr>
      <vt:lpstr>PowerPoint prezentācija</vt:lpstr>
      <vt:lpstr>Are your bicycle brakes checked?</vt:lpstr>
      <vt:lpstr>PowerPoint prezentācija</vt:lpstr>
      <vt:lpstr>Are your bicycle lights in order?</vt:lpstr>
      <vt:lpstr>PowerPoint prezentācija</vt:lpstr>
      <vt:lpstr>Is a special lamp mounted in front of your bicycle?</vt:lpstr>
      <vt:lpstr>PowerPoint prezentācija</vt:lpstr>
      <vt:lpstr>How do you protect your bicycle from thieves?</vt:lpstr>
      <vt:lpstr>PowerPoint prezentācija</vt:lpstr>
      <vt:lpstr>Do you wipe the bike running parts from sand after rides?</vt:lpstr>
      <vt:lpstr>PowerPoint prezentācija</vt:lpstr>
      <vt:lpstr>Do you check the tires after rides?</vt:lpstr>
      <vt:lpstr>PowerPoint prezentācija</vt:lpstr>
      <vt:lpstr>Where do you keep your bike?</vt:lpstr>
      <vt:lpstr>PowerPoint prezentācija</vt:lpstr>
      <vt:lpstr>Do you know how to prepare your bike for winter?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take care of your bike?</dc:title>
  <dc:creator>Skolnieks</dc:creator>
  <cp:lastModifiedBy>Skolnieks</cp:lastModifiedBy>
  <cp:revision>23</cp:revision>
  <dcterms:created xsi:type="dcterms:W3CDTF">2013-05-02T09:59:01Z</dcterms:created>
  <dcterms:modified xsi:type="dcterms:W3CDTF">2013-05-03T09:06:35Z</dcterms:modified>
</cp:coreProperties>
</file>